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sldIdLst>
    <p:sldId id="256" r:id="rId4"/>
    <p:sldId id="257" r:id="rId5"/>
    <p:sldId id="258" r:id="rId6"/>
    <p:sldId id="259" r:id="rId7"/>
    <p:sldId id="260" r:id="rId8"/>
    <p:sldId id="270" r:id="rId9"/>
    <p:sldId id="262" r:id="rId10"/>
    <p:sldId id="263" r:id="rId11"/>
    <p:sldId id="264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4CD4-510D-4526-AD64-02C0BC449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79BBE-E775-49B3-8086-8CFFEEFA0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400E9-9D8D-48C4-95C8-1712DC58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464FB-8E24-4418-B750-9777ABB2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5A55F-87BC-4148-9797-2F1BA57D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38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1F82-627D-4954-B49E-971EF4EF4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BC2F3-8C58-4334-A439-57C241915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927A-CEDD-4C72-A19C-EA25976D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2F391-E1BF-4A3F-B890-64641F184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7D80-3EF7-4F8D-BFC1-BE1366DEA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00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D8F5B-00C3-4163-A01E-85154A116F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069EF-8DA3-44D6-BC9E-8C281E013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7B30F-D97C-4952-A40C-01384C7B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CBF2E-8ECC-481D-97D3-317D0BDF2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08EF4-B24B-4566-8C5E-07FF56CE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47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A93DC-68A0-45F7-8FA7-3F5D8ACE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03843-D6F0-42A6-92B0-2885112E24A6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A9705-4C68-4472-AD99-5D0BEE45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21704-6ED6-4E6D-A2C2-09879B82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E5F1F-0D84-468A-9F50-E28498A17B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634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B96AA-ACBC-4E0C-AC08-C740FDC4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D545-F9C1-49AA-B671-9CD58A447E5A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869F9-D518-4115-AF24-A879956C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85CFC-8FF0-4150-8C02-EA4BB8CD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FFBD5-2E18-47E7-B123-70012AAF18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719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C4BDD-CEA9-4ABF-AF8B-FC2CBE293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AE13-9D16-4524-9811-D92A9687862E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41EA9-2DFD-489F-9C71-3B6A78D6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B1305-A651-476F-A73A-95C27663E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9EBC3-94E5-42DE-891A-414C65792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769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D544ED-FF69-426C-894F-16F850DF6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6B307-2DE8-4CD3-85DC-C5241E981D01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E3E238-DF4B-4D82-9AE8-BF08B947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49C7A9-4ACF-4C19-AD6B-D889CA17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DF426-2DEA-4B09-8D66-D4078497C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656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9F4C251-F494-4C3F-92DC-FB446B785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D5680-8A00-40B9-80A5-E281CEF645E4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5BC1D-A7BF-4CCE-BACE-2328596BB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6AB2E5-1092-412E-B162-CFC8FEA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73E8C-BFC7-46DB-B25C-1722E3C62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393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B08BBDD-1B52-4C85-A290-0614CD458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55C3-CA20-4E63-A391-5CE1A8524FD4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4D9C4B-D8AE-45D2-BECE-4188F0285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472AB05-29E2-4862-AC8E-BE78E540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BC0AC-5D45-4A51-8599-48C6924CB6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577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0E322B0-0864-4AD7-A166-9CAF7C82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BF48-C779-43E0-8261-B0FFE113C12C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A13D2F0-DEA6-4510-9EC1-0E9C744D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7A114B-E34A-4479-A94B-D7912BDC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2B90D-435F-48A7-8F82-2BCB0E8FC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014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FA150D-9A4C-449C-A93B-DCD5D0D0D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D1F5E-01DD-48AC-A6EF-4A6E42F8DAC2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F8DF6A-8FFC-4D7B-9E04-FC7C0CE5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5D0C32-084E-42D0-B850-51AF6E87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CF04-A923-4C06-97E0-7CAC0E1EBC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93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D777-9AC9-4AE3-88DC-FD52C4FC8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63DC8-4293-4830-A18E-032D3010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B110C-464A-4D56-8532-1947E14F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81B45-429F-401A-88C5-E56FD147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2B0EA-0890-4DCB-8A78-03FAC319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900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061E4B-986D-4DF9-A88C-256BCBA5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1DCED-FEFA-468E-9374-FF823EA07AE7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C060C6-20C9-43BA-B3EE-9CC30D1F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58CE02-D321-4C35-B089-BAD147B2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92A27-F663-43B2-A14F-A7017A06E1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927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0B2E0-DF8F-4960-A7B2-9C35208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5CEF-3EB4-4ABA-8EA3-A7F15F10C38A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F20BB-425D-46C9-9896-92ED55D7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D05FA-5704-4F7B-A108-62B673B7B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AC3C5-FE79-446D-B57C-FF0A87DFA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572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AF80D-070E-4D8E-86F2-2056DA0C0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95EF-6B43-4773-8D4C-849F30CC73AA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CA06B-69F4-4A10-91A0-11FE36812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B8731-E5F1-439C-A28E-254E2CD1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D905F-6E1F-44F1-8390-D3F487510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995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A3239-7EDB-4F74-9417-B58DAC04D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64577-B811-47C6-A142-095DDD86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0E24B-362A-4EF3-B5E2-9697AF16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1DA81-091D-44B9-BDA4-39AB2A0073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7353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6E9FA-B300-4691-930E-F35BCFB98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53893-0D12-4D94-B645-7EEE74A9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32AE8-094A-472C-B567-BF15E1829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AD1F8-3073-497E-9961-B5CB758946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4522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ACC9F-24B5-4BD0-B520-909F077F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22111-71F7-4B45-8202-7DB34FB8F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CCDF6-967E-4FCA-B311-76A0E757A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28986-E268-4434-901A-20E467DCD8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120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37BD0A-8A61-464F-881E-DF5DF371F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6BC9CC-35C4-4CB2-8D2B-E18BFDB0C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D78E09-13A8-4F27-8E39-463A08226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6FAF8-7B96-40F7-98D6-C687C3678D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129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13A18E6-AC2A-4084-9202-00F2C8E0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63197AF-40DC-40A4-9D3F-F5D2070C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0BFB390-AD93-41A8-8DEB-50ED5833D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CBAF5-F8F7-40CA-AC5F-1E99241D88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84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EA9FCB7-2594-4E0C-9A5F-BA61CD027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5B879DB-2FDA-4AD4-80B7-FDE3315BB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70ACC44-F3DD-4346-A230-423B64B3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69C1A-A6F5-4D78-8FB0-5CC91B30BE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629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204DD96-8764-41B5-B469-20ED6A8D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9A36C2-C00D-4659-9FFA-6BBE2168E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46E5B5F-6414-445F-9EEB-FDF30E19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C641F-D871-449F-96A2-ACEBF01EEA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7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9647-959B-4DD3-97AA-E6914DE9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CDA42-A096-4620-AB8E-A3113EC5E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0B296-9494-49D0-8901-16401D04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A0CA1-4007-4E83-983F-F2BDE290F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97E6D-60CD-4371-9584-FFC5F489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777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7C7768-4432-450E-AFAF-C01F4A75C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2C98E1-07A6-48FC-B34D-CB675C94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2768BC-234E-4709-B536-83C210E31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E8E96-2675-4795-8884-386EB75FE9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5376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D53CF0-F7E4-4697-BFA1-6D0FE63CC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1B46E7-EF40-4FD1-950D-5F1418574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F8BF6D-90F1-46A0-8DD7-BA6619EE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7C64B-926E-4CD1-B47B-D97CD24FD3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8725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7D7C5-F4B5-451D-8775-ECC380DB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02AEA-B0DB-41D3-87A0-36329566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0B6B2-3E65-4075-BC8E-C32896532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1D57C-E3F9-4B24-8F77-22131A584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172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CDD88-C252-45B2-9FDD-B3B5BB2C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C3DB7-2AB6-429A-B9C4-B94C17E04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15E36-2D1C-441B-8AAD-4609E3893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FCA6B-84B9-4A33-B8E3-81BE65A780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608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2585-081B-4309-B904-0AA8F880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16057-315E-4D15-A42E-BEA7E20C1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CFAF2-86DD-4F7B-B837-73E53E5F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4EA75-F714-444C-9ACC-475585CE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31F1D-FC4E-4C39-9AFD-660DCDC2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D1FFA-4E4D-458A-9532-AAE8F695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8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4C840-E39E-4623-A3E3-143F09FDE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8E298-D4D8-4749-942F-F973B9EC5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C2700-AADB-4E43-BECE-8F6C9CACB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2AFF6-F96A-490B-A9AE-2557717C7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C9E45-FA5D-455F-91C2-A6BDA0D42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DADF9-80F5-41BB-BEC6-A7E50713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F27D85-53BC-4092-99FF-DD1EC46E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592199-B2B8-4BDC-98BA-2D4D3C23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90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FCB66-8389-48A3-9339-9EA76BBBA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BD7B8C-EE50-41DD-9AB7-F2A8CA4C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D99D2-D38D-4E6C-898A-F513542E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B184F-0A45-4EFF-87DE-E406188EB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99A06F-CA06-4301-AE1A-AD1ADCA6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979F81-9DE9-49A3-9BF6-73D3B77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CDC7F-7391-4374-A91F-1EC946B15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03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A28E-896F-4E62-9E0D-5456BDEE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13A43-DF52-4C78-8726-3AD4F756E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4C225-04D7-4ECD-8782-D926CA3A3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A0849-EF0B-4E9E-9AA0-0A54327E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1B848-FAC9-4BBF-B3F8-BAE457D6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06A94-C33B-4649-A622-7FA70785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51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0A1F3-C657-490E-9426-61416825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074FE-4CC7-49F4-827F-3F7ACC88F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FFC92-1C96-42DF-8701-B0494672D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59CDC-D979-4CAF-ABEC-96DD65A1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494A1-0DB8-4912-9BD4-66178EDE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67E50-1D2E-4D88-AB7A-84F35A70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93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6BF763-9B53-437E-819A-57A3E919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87BB4-45CB-430B-94E5-638867C1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D1786-13D6-4DEA-B4B2-F3DD01373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A5A-9CBA-46F9-83A5-C15379C1BC22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0999D-25E6-4BE0-B14E-52C9910A1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E65C-6FCF-4DB4-BA67-D6D21472D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4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092F1F4-344A-4BE5-A1FC-46D5A25F89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3EB188E-5179-4EC3-A285-664FF93707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DAC2C-D2DC-4898-821A-506551C08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1669F-3D5C-4982-A299-5880A6E49306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9F304-0DD1-4AF7-AD7A-DD3E7A77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F672B-6637-47D5-B776-458B541241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6C00129-0062-428B-ADFF-3FF8317F3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95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2B39FF0-3A3A-499E-B9FD-DDE882912AC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BEED9C0-A2CB-4000-AD51-0D62FD9245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C1093-1F24-4F8F-B9CD-3F1AAC2284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484A7-B10E-4321-B273-181A100BDD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CA7EB-A1E5-4382-B58D-498E4AA746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D64AC988-6F7F-41F1-9037-E6868F9CC9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7673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2A68-D72F-4A7F-893A-8C2DFFB2EC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UNIT 12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86B5E-04E3-495F-9F99-E96A02C231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LEARNERS </a:t>
            </a:r>
            <a:r>
              <a:rPr lang="en-US" dirty="0"/>
              <a:t>WITH PHYSICAL DISABILITIES</a:t>
            </a:r>
          </a:p>
          <a:p>
            <a:r>
              <a:rPr lang="en-US" dirty="0"/>
              <a:t>Grammar and vocabulary (with key)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149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6FF6C-115A-4A66-9388-408473B0A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EXTRA EXERCISE 1 - </a:t>
            </a:r>
            <a:r>
              <a:rPr lang="en-US" sz="2800" b="1" dirty="0">
                <a:solidFill>
                  <a:srgbClr val="00B050"/>
                </a:solidFill>
              </a:rPr>
              <a:t>KEY</a:t>
            </a:r>
            <a:endParaRPr lang="en-GB" sz="28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19BAC-8084-46A0-9B06-5795EF9BA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interviewer wanted to know…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…if I was married.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…how old I was.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…which university I was studying at.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…where I came from.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…if I had worked with children before.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…what sports I played.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…if I would work for at least six months.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…if I could start immediately.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…if I needed accommodation.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…if I would like any more information. </a:t>
            </a:r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420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AC2EF-DD90-48F0-9330-CF1D6667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EXTRA EXERCISE 2 - </a:t>
            </a:r>
            <a:r>
              <a:rPr lang="en-GB" sz="2800" b="1" dirty="0">
                <a:solidFill>
                  <a:srgbClr val="00B050"/>
                </a:solidFill>
              </a:rPr>
              <a:t>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BA100-810A-4B0F-8668-2AC0BE3C1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Tony asked me…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…how I was.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…where I had been.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…how long I had been back.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…what I was doing then.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…why I had come back.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…where I was living.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…if I was glad to be back.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…if I had any plans to go away again.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… if I could lend him some money.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277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232EF11-7DF1-4A6F-B336-3956BA3A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VOCABULARY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54168-CBA4-408D-AC7C-78AF177AE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text on pages 74 and 75.</a:t>
            </a:r>
          </a:p>
          <a:p>
            <a:r>
              <a:rPr lang="en-US" dirty="0"/>
              <a:t>Refer to page 77 (Vocabulary) for any new words or phrases.</a:t>
            </a:r>
          </a:p>
          <a:p>
            <a:r>
              <a:rPr lang="en-US" dirty="0"/>
              <a:t>Do exercises III and IV on page 75.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75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89F71-325F-4D0D-AF11-855B98BA3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Exercise III page 75 </a:t>
            </a:r>
            <a:r>
              <a:rPr lang="en-US" sz="2800" b="1" dirty="0">
                <a:solidFill>
                  <a:srgbClr val="00B050"/>
                </a:solidFill>
              </a:rPr>
              <a:t>(Key)</a:t>
            </a:r>
            <a:br>
              <a:rPr lang="en-US" sz="2800" b="1" dirty="0"/>
            </a:br>
            <a:r>
              <a:rPr lang="en-GB" sz="2800" b="1" dirty="0"/>
              <a:t>FILL IN THE TABLE WITH WORDS AND EXPRESSIONS FROM THE TEXT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7E3DFA-D0D4-4EBE-8B43-465B59FCB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9505" y="2096129"/>
            <a:ext cx="8272989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3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53D1-7E85-48F9-A73E-643AF9672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Exercise IV page 75 </a:t>
            </a:r>
            <a:r>
              <a:rPr lang="en-US" sz="2800" b="1" dirty="0">
                <a:solidFill>
                  <a:srgbClr val="00B050"/>
                </a:solidFill>
              </a:rPr>
              <a:t>(Key)</a:t>
            </a:r>
            <a:br>
              <a:rPr lang="en-US" sz="2800" b="1" dirty="0"/>
            </a:br>
            <a:r>
              <a:rPr lang="en-US" sz="2800" b="1" dirty="0"/>
              <a:t>MATCH THE FOLLOWING WORDS WITH THEIR DEFINITIONS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74615-70C6-4608-BA5D-8177DE9B5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developing gradually over a period of time – </a:t>
            </a:r>
            <a:r>
              <a:rPr lang="en-GB" i="1" dirty="0">
                <a:solidFill>
                  <a:srgbClr val="00B050"/>
                </a:solidFill>
              </a:rPr>
              <a:t>progressive</a:t>
            </a:r>
            <a:r>
              <a:rPr lang="en-GB" dirty="0"/>
              <a:t> </a:t>
            </a:r>
          </a:p>
          <a:p>
            <a:r>
              <a:rPr lang="en-GB" dirty="0"/>
              <a:t>existing for only a short time – </a:t>
            </a:r>
            <a:r>
              <a:rPr lang="en-GB" i="1" dirty="0">
                <a:solidFill>
                  <a:srgbClr val="00B050"/>
                </a:solidFill>
              </a:rPr>
              <a:t>transitory </a:t>
            </a:r>
          </a:p>
          <a:p>
            <a:r>
              <a:rPr lang="en-GB" dirty="0"/>
              <a:t>occurring in episodes – </a:t>
            </a:r>
            <a:r>
              <a:rPr lang="en-GB" i="1" dirty="0">
                <a:solidFill>
                  <a:srgbClr val="00B050"/>
                </a:solidFill>
              </a:rPr>
              <a:t>episodic</a:t>
            </a:r>
            <a:r>
              <a:rPr lang="en-GB" dirty="0"/>
              <a:t> </a:t>
            </a:r>
          </a:p>
          <a:p>
            <a:r>
              <a:rPr lang="en-GB" dirty="0"/>
              <a:t>very serious – </a:t>
            </a:r>
            <a:r>
              <a:rPr lang="en-GB" i="1" dirty="0">
                <a:solidFill>
                  <a:srgbClr val="00B050"/>
                </a:solidFill>
              </a:rPr>
              <a:t>profound</a:t>
            </a:r>
            <a:r>
              <a:rPr lang="en-GB" dirty="0"/>
              <a:t> </a:t>
            </a:r>
          </a:p>
          <a:p>
            <a:r>
              <a:rPr lang="en-GB" dirty="0"/>
              <a:t>a permanent condition – </a:t>
            </a:r>
            <a:r>
              <a:rPr lang="en-GB" i="1" dirty="0">
                <a:solidFill>
                  <a:srgbClr val="00B050"/>
                </a:solidFill>
              </a:rPr>
              <a:t>chronic</a:t>
            </a:r>
            <a:r>
              <a:rPr lang="en-GB" dirty="0"/>
              <a:t> </a:t>
            </a:r>
          </a:p>
          <a:p>
            <a:r>
              <a:rPr lang="en-GB" dirty="0"/>
              <a:t>not serious – </a:t>
            </a:r>
            <a:r>
              <a:rPr lang="en-GB" i="1" dirty="0">
                <a:solidFill>
                  <a:srgbClr val="00B050"/>
                </a:solidFill>
              </a:rPr>
              <a:t>mild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892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962C94-F9D9-4436-852B-3249CD48F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GRAMMAR</a:t>
            </a:r>
            <a:br>
              <a:rPr lang="en-GB" dirty="0"/>
            </a:br>
            <a:r>
              <a:rPr lang="en-GB" dirty="0"/>
              <a:t>REPORTED QUESTIONS</a:t>
            </a:r>
            <a:br>
              <a:rPr lang="en-GB" dirty="0"/>
            </a:b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DD39252-C8A6-4D3E-8974-933D43E81D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/>
              <a:t>(page 77)</a:t>
            </a:r>
          </a:p>
        </p:txBody>
      </p:sp>
    </p:spTree>
    <p:extLst>
      <p:ext uri="{BB962C8B-B14F-4D97-AF65-F5344CB8AC3E}">
        <p14:creationId xmlns:p14="http://schemas.microsoft.com/office/powerpoint/2010/main" val="123760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681EBFEF-8C1C-410A-B023-821AA3A60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2800"/>
              <a:t>REPORTING QUESTIONS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5E4DF4BB-0441-4349-B8C3-CE5D293C92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990601"/>
            <a:ext cx="8229600" cy="5135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WORD ORDER OF A STETEMENT: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“What </a:t>
            </a:r>
            <a:r>
              <a:rPr lang="en-US" altLang="en-US" sz="2000" b="1" dirty="0">
                <a:solidFill>
                  <a:schemeClr val="hlink"/>
                </a:solidFill>
              </a:rPr>
              <a:t>do you do</a:t>
            </a:r>
            <a:r>
              <a:rPr lang="en-US" altLang="en-US" sz="2000" dirty="0"/>
              <a:t> in your spare time</a:t>
            </a:r>
            <a:r>
              <a:rPr lang="en-US" altLang="en-US" sz="2000" dirty="0">
                <a:solidFill>
                  <a:schemeClr val="hlink"/>
                </a:solidFill>
              </a:rPr>
              <a:t>?</a:t>
            </a:r>
            <a:r>
              <a:rPr lang="en-US" altLang="en-US" sz="2000" dirty="0"/>
              <a:t>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He asked me what </a:t>
            </a:r>
            <a:r>
              <a:rPr lang="en-US" altLang="en-US" sz="2000" b="1" dirty="0">
                <a:solidFill>
                  <a:schemeClr val="hlink"/>
                </a:solidFill>
              </a:rPr>
              <a:t>I did</a:t>
            </a:r>
            <a:r>
              <a:rPr lang="en-US" altLang="en-US" sz="2000" dirty="0"/>
              <a:t> in my spare time</a:t>
            </a:r>
            <a:r>
              <a:rPr lang="en-US" altLang="en-US" sz="2000" b="1" dirty="0">
                <a:solidFill>
                  <a:schemeClr val="hlink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WH QUESTIONS KEEP QUESTION WORDS WHEN THEY ARE REPORTED: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He asked me </a:t>
            </a:r>
            <a:r>
              <a:rPr lang="en-US" altLang="en-US" sz="2000" b="1" dirty="0">
                <a:solidFill>
                  <a:schemeClr val="hlink"/>
                </a:solidFill>
              </a:rPr>
              <a:t>what</a:t>
            </a:r>
            <a:r>
              <a:rPr lang="en-US" altLang="en-US" sz="2000" dirty="0"/>
              <a:t> I did in my spare time</a:t>
            </a:r>
            <a:r>
              <a:rPr lang="en-US" altLang="en-US" sz="2000" b="1" dirty="0">
                <a:solidFill>
                  <a:schemeClr val="hlink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He wanted to know </a:t>
            </a:r>
            <a:r>
              <a:rPr lang="en-US" altLang="en-US" sz="2000" b="1" dirty="0">
                <a:solidFill>
                  <a:schemeClr val="hlink"/>
                </a:solidFill>
              </a:rPr>
              <a:t>where</a:t>
            </a:r>
            <a:r>
              <a:rPr lang="en-US" altLang="en-US" sz="2000" dirty="0"/>
              <a:t> I was going.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YES/NO QUESTIONS ARE REPORTED WITH</a:t>
            </a:r>
            <a:r>
              <a:rPr lang="en-US" altLang="en-US" sz="2000" dirty="0">
                <a:solidFill>
                  <a:schemeClr val="hlink"/>
                </a:solidFill>
              </a:rPr>
              <a:t> IF</a:t>
            </a:r>
            <a:r>
              <a:rPr lang="en-US" altLang="en-US" sz="2000" dirty="0"/>
              <a:t> OR </a:t>
            </a:r>
            <a:r>
              <a:rPr lang="en-US" altLang="en-US" sz="2000" dirty="0">
                <a:solidFill>
                  <a:schemeClr val="hlink"/>
                </a:solidFill>
              </a:rPr>
              <a:t>WHETHER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hlink"/>
                </a:solidFill>
              </a:rPr>
              <a:t>	</a:t>
            </a:r>
            <a:r>
              <a:rPr lang="en-US" altLang="en-US" sz="2000" dirty="0"/>
              <a:t>“Are you willing to travel?”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She asked </a:t>
            </a:r>
            <a:r>
              <a:rPr lang="en-US" altLang="en-US" sz="2000" b="1" dirty="0">
                <a:solidFill>
                  <a:schemeClr val="hlink"/>
                </a:solidFill>
              </a:rPr>
              <a:t>if/whether</a:t>
            </a:r>
            <a:r>
              <a:rPr lang="en-US" altLang="en-US" sz="2000" dirty="0"/>
              <a:t> I was wiling to travel.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 same </a:t>
            </a:r>
            <a:r>
              <a:rPr lang="en-US" altLang="en-US" sz="2000" b="1" dirty="0">
                <a:solidFill>
                  <a:srgbClr val="FFC000"/>
                </a:solidFill>
              </a:rPr>
              <a:t>sequence of tenses </a:t>
            </a:r>
            <a:r>
              <a:rPr lang="en-US" altLang="en-US" sz="2000" dirty="0"/>
              <a:t>is applied as when reporting statements (see Unit 11)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C6F1A6A-5636-4BEC-BF82-5E969ABF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en-US" sz="2800" b="1" dirty="0"/>
            </a:br>
            <a:r>
              <a:rPr lang="en-US" altLang="en-US" sz="2800" dirty="0"/>
              <a:t>EXERCISE VI page 76 </a:t>
            </a:r>
            <a:r>
              <a:rPr lang="en-US" altLang="en-US" sz="2800" dirty="0">
                <a:solidFill>
                  <a:srgbClr val="00B050"/>
                </a:solidFill>
              </a:rPr>
              <a:t>(Key)</a:t>
            </a:r>
            <a:br>
              <a:rPr lang="en-US" altLang="en-US" sz="2800" dirty="0">
                <a:solidFill>
                  <a:srgbClr val="00B050"/>
                </a:solidFill>
              </a:rPr>
            </a:br>
            <a:r>
              <a:rPr lang="en-US" altLang="en-US" sz="2800" dirty="0"/>
              <a:t>REPORT THE FOLLOWING QUESTIONS.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5CD87-16D1-4693-B636-4A895CE29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She asked me </a:t>
            </a:r>
            <a:r>
              <a:rPr lang="en-US" sz="2000" i="1" dirty="0">
                <a:solidFill>
                  <a:srgbClr val="00B050"/>
                </a:solidFill>
              </a:rPr>
              <a:t>what </a:t>
            </a:r>
            <a:r>
              <a:rPr lang="en-US" sz="2000" i="1" dirty="0">
                <a:solidFill>
                  <a:srgbClr val="00B0F0"/>
                </a:solidFill>
              </a:rPr>
              <a:t>many individuals with physical impairments</a:t>
            </a:r>
            <a:r>
              <a:rPr lang="en-US" sz="2000" i="1" dirty="0">
                <a:solidFill>
                  <a:srgbClr val="00B050"/>
                </a:solidFill>
              </a:rPr>
              <a:t> used</a:t>
            </a:r>
            <a:r>
              <a:rPr lang="en-US" sz="2000" dirty="0"/>
              <a:t>. (</a:t>
            </a:r>
            <a:r>
              <a:rPr lang="en-US" sz="2000" dirty="0">
                <a:solidFill>
                  <a:srgbClr val="FF0000"/>
                </a:solidFill>
              </a:rPr>
              <a:t>*no question form! </a:t>
            </a:r>
            <a:r>
              <a:rPr lang="en-US" sz="2000" dirty="0">
                <a:solidFill>
                  <a:srgbClr val="00B050"/>
                </a:solidFill>
              </a:rPr>
              <a:t>What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B0F0"/>
                </a:solidFill>
              </a:rPr>
              <a:t>S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B050"/>
                </a:solidFill>
              </a:rPr>
              <a:t>V</a:t>
            </a:r>
            <a:r>
              <a:rPr lang="en-US" sz="2000" dirty="0"/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He wanted to know </a:t>
            </a:r>
            <a:r>
              <a:rPr lang="en-US" sz="2000" dirty="0">
                <a:solidFill>
                  <a:srgbClr val="00B050"/>
                </a:solidFill>
              </a:rPr>
              <a:t>what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F0"/>
                </a:solidFill>
              </a:rPr>
              <a:t>physical disabilities </a:t>
            </a:r>
            <a:r>
              <a:rPr lang="en-US" sz="2000" dirty="0">
                <a:solidFill>
                  <a:srgbClr val="00B050"/>
                </a:solidFill>
              </a:rPr>
              <a:t>could be like</a:t>
            </a:r>
            <a:r>
              <a:rPr lang="en-US" sz="2000" dirty="0"/>
              <a:t>. 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They asked me </a:t>
            </a:r>
            <a:r>
              <a:rPr lang="en-US" sz="2000" dirty="0">
                <a:solidFill>
                  <a:srgbClr val="00B050"/>
                </a:solidFill>
              </a:rPr>
              <a:t>if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F0"/>
                </a:solidFill>
              </a:rPr>
              <a:t>he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50"/>
                </a:solidFill>
              </a:rPr>
              <a:t>had used </a:t>
            </a:r>
            <a:r>
              <a:rPr lang="en-US" sz="2000" dirty="0"/>
              <a:t>adaptive devices before. (</a:t>
            </a:r>
            <a:r>
              <a:rPr lang="en-US" sz="2000" dirty="0">
                <a:solidFill>
                  <a:srgbClr val="FF0000"/>
                </a:solidFill>
              </a:rPr>
              <a:t>*if/whether when we report a yes/no question </a:t>
            </a:r>
            <a:r>
              <a:rPr lang="en-US" sz="2000" dirty="0"/>
              <a:t>– </a:t>
            </a:r>
            <a:r>
              <a:rPr lang="en-US" sz="2000" dirty="0">
                <a:solidFill>
                  <a:srgbClr val="00B050"/>
                </a:solidFill>
              </a:rPr>
              <a:t>if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B0F0"/>
                </a:solidFill>
              </a:rPr>
              <a:t>S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B050"/>
                </a:solidFill>
              </a:rPr>
              <a:t>V</a:t>
            </a:r>
            <a:r>
              <a:rPr lang="en-US" sz="2000" dirty="0"/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They asked her </a:t>
            </a:r>
            <a:r>
              <a:rPr lang="en-US" sz="2000" dirty="0">
                <a:solidFill>
                  <a:srgbClr val="00B050"/>
                </a:solidFill>
              </a:rPr>
              <a:t>whether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F0"/>
                </a:solidFill>
              </a:rPr>
              <a:t>the doctors </a:t>
            </a:r>
            <a:r>
              <a:rPr lang="en-US" sz="2000" dirty="0">
                <a:solidFill>
                  <a:srgbClr val="00B050"/>
                </a:solidFill>
              </a:rPr>
              <a:t>had diagnosed </a:t>
            </a:r>
            <a:r>
              <a:rPr lang="en-US" sz="2000" dirty="0"/>
              <a:t>her child with epilepsy.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He wanted to know </a:t>
            </a:r>
            <a:r>
              <a:rPr lang="en-US" sz="2000" dirty="0">
                <a:solidFill>
                  <a:srgbClr val="00B050"/>
                </a:solidFill>
              </a:rPr>
              <a:t>how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F0"/>
                </a:solidFill>
              </a:rPr>
              <a:t>she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50"/>
                </a:solidFill>
              </a:rPr>
              <a:t>would learn </a:t>
            </a:r>
            <a:r>
              <a:rPr lang="en-US" sz="2000" dirty="0"/>
              <a:t>to use adaptive devices.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They asked </a:t>
            </a:r>
            <a:r>
              <a:rPr lang="en-US" sz="2000" dirty="0">
                <a:solidFill>
                  <a:srgbClr val="00B050"/>
                </a:solidFill>
              </a:rPr>
              <a:t>what special equipment </a:t>
            </a:r>
            <a:r>
              <a:rPr lang="en-US" sz="2000" dirty="0">
                <a:solidFill>
                  <a:srgbClr val="00B0F0"/>
                </a:solidFill>
              </a:rPr>
              <a:t>the school </a:t>
            </a:r>
            <a:r>
              <a:rPr lang="en-US" sz="2000" dirty="0">
                <a:solidFill>
                  <a:srgbClr val="00B050"/>
                </a:solidFill>
              </a:rPr>
              <a:t>had to provide </a:t>
            </a:r>
            <a:r>
              <a:rPr lang="en-US" sz="2000" dirty="0"/>
              <a:t>for students with physical disabilities.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She wanted to know </a:t>
            </a:r>
            <a:r>
              <a:rPr lang="en-US" sz="2000" dirty="0">
                <a:solidFill>
                  <a:srgbClr val="00B050"/>
                </a:solidFill>
              </a:rPr>
              <a:t>if/whether </a:t>
            </a:r>
            <a:r>
              <a:rPr lang="en-US" sz="2000" dirty="0">
                <a:solidFill>
                  <a:srgbClr val="00B0F0"/>
                </a:solidFill>
              </a:rPr>
              <a:t>they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50"/>
                </a:solidFill>
              </a:rPr>
              <a:t>were attending </a:t>
            </a:r>
            <a:r>
              <a:rPr lang="en-US" sz="2000" dirty="0"/>
              <a:t>a special or a regular school.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They asked </a:t>
            </a:r>
            <a:r>
              <a:rPr lang="en-US" sz="2000" dirty="0">
                <a:solidFill>
                  <a:srgbClr val="00B050"/>
                </a:solidFill>
              </a:rPr>
              <a:t>if/whether </a:t>
            </a:r>
            <a:r>
              <a:rPr lang="en-US" sz="2000" dirty="0">
                <a:solidFill>
                  <a:srgbClr val="00B0F0"/>
                </a:solidFill>
              </a:rPr>
              <a:t>he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50"/>
                </a:solidFill>
              </a:rPr>
              <a:t>had used </a:t>
            </a:r>
            <a:r>
              <a:rPr lang="en-US" sz="2000" dirty="0"/>
              <a:t>any helping devices before he had started therapy.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z="2400" b="1" dirty="0"/>
              <a:t>EXTRA EXERCISE 1</a:t>
            </a:r>
            <a:r>
              <a:rPr lang="en-US" sz="2400" dirty="0"/>
              <a:t>: REPORT THE FOLLOWING QUESTIONS FROM A JOB INTERVIEW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95401"/>
            <a:ext cx="8229600" cy="48307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/>
              <a:t>Are you married?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/>
              <a:t>How old are you?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/>
              <a:t>Which university are you studying at?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/>
              <a:t>Where do you come from?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/>
              <a:t>Have you worked with children before?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/>
              <a:t>What sports do you play?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/>
              <a:t>Will you work for at least two months?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/>
              <a:t>Can you start immediately?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/>
              <a:t>Do you need accommodation?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/>
              <a:t>Would you like any more information?</a:t>
            </a:r>
          </a:p>
          <a:p>
            <a:pPr marL="609600" indent="-609600" eaLnBrk="1" hangingPunct="1">
              <a:buFontTx/>
              <a:buAutoNum type="arabicPeriod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dirty="0"/>
              <a:t>EXTRA EXERCISE 2</a:t>
            </a:r>
            <a:r>
              <a:rPr lang="en-US" sz="2000" dirty="0"/>
              <a:t>: You have been away for a while and have just come back to your home town. You meet Tony, a friend of yours. He asks you a lot of questions. Tell another friend what Tony asked you.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/>
              <a:t>How are you?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/>
              <a:t>Where have you been?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/>
              <a:t>How long have you been back?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/>
              <a:t>What are you doing now?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/>
              <a:t>Why did you come back?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/>
              <a:t>Where are you living?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/>
              <a:t>Are you glad to be back?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/>
              <a:t>Do you have any plans to go away again?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/>
              <a:t>Can you lend me some money?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726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2_Office Theme</vt:lpstr>
      <vt:lpstr>3_Office Theme</vt:lpstr>
      <vt:lpstr>UNIT 12</vt:lpstr>
      <vt:lpstr>VOCABULARY</vt:lpstr>
      <vt:lpstr>Exercise III page 75 (Key) FILL IN THE TABLE WITH WORDS AND EXPRESSIONS FROM THE TEXT</vt:lpstr>
      <vt:lpstr>Exercise IV page 75 (Key) MATCH THE FOLLOWING WORDS WITH THEIR DEFINITIONS</vt:lpstr>
      <vt:lpstr>GRAMMAR REPORTED QUESTIONS </vt:lpstr>
      <vt:lpstr>REPORTING QUESTIONS</vt:lpstr>
      <vt:lpstr> EXERCISE VI page 76 (Key) REPORT THE FOLLOWING QUESTIONS. </vt:lpstr>
      <vt:lpstr>EXTRA EXERCISE 1: REPORT THE FOLLOWING QUESTIONS FROM A JOB INTERVIEW </vt:lpstr>
      <vt:lpstr>EXTRA EXERCISE 2: You have been away for a while and have just come back to your home town. You meet Tony, a friend of yours. He asks you a lot of questions. Tell another friend what Tony asked you.</vt:lpstr>
      <vt:lpstr>EXTRA EXERCISE 1 - KEY</vt:lpstr>
      <vt:lpstr>EXTRA EXERCISE 2 - 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</dc:title>
  <dc:creator>Maja Otanjac</dc:creator>
  <cp:lastModifiedBy>Maja Otanjac</cp:lastModifiedBy>
  <cp:revision>32</cp:revision>
  <dcterms:created xsi:type="dcterms:W3CDTF">2020-03-23T15:52:21Z</dcterms:created>
  <dcterms:modified xsi:type="dcterms:W3CDTF">2020-03-30T11:38:36Z</dcterms:modified>
</cp:coreProperties>
</file>